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04" r:id="rId4"/>
    <p:sldId id="277" r:id="rId5"/>
    <p:sldId id="278" r:id="rId6"/>
    <p:sldId id="260" r:id="rId7"/>
    <p:sldId id="305" r:id="rId8"/>
    <p:sldId id="262" r:id="rId9"/>
    <p:sldId id="263" r:id="rId10"/>
    <p:sldId id="265" r:id="rId11"/>
    <p:sldId id="264" r:id="rId12"/>
    <p:sldId id="279" r:id="rId13"/>
    <p:sldId id="280" r:id="rId14"/>
    <p:sldId id="306" r:id="rId15"/>
    <p:sldId id="287" r:id="rId16"/>
    <p:sldId id="281" r:id="rId17"/>
    <p:sldId id="282" r:id="rId18"/>
    <p:sldId id="283" r:id="rId19"/>
    <p:sldId id="284" r:id="rId20"/>
    <p:sldId id="285" r:id="rId21"/>
    <p:sldId id="288" r:id="rId22"/>
    <p:sldId id="289" r:id="rId23"/>
    <p:sldId id="290" r:id="rId24"/>
    <p:sldId id="303" r:id="rId25"/>
    <p:sldId id="267" r:id="rId26"/>
    <p:sldId id="275" r:id="rId27"/>
    <p:sldId id="268" r:id="rId28"/>
    <p:sldId id="274" r:id="rId29"/>
    <p:sldId id="266" r:id="rId30"/>
    <p:sldId id="269" r:id="rId31"/>
    <p:sldId id="270" r:id="rId32"/>
    <p:sldId id="271" r:id="rId33"/>
    <p:sldId id="272" r:id="rId34"/>
    <p:sldId id="291" r:id="rId35"/>
    <p:sldId id="292" r:id="rId36"/>
    <p:sldId id="297" r:id="rId37"/>
    <p:sldId id="298" r:id="rId38"/>
    <p:sldId id="299" r:id="rId39"/>
    <p:sldId id="294" r:id="rId40"/>
    <p:sldId id="293" r:id="rId41"/>
    <p:sldId id="296" r:id="rId42"/>
    <p:sldId id="295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846F54-EB20-42F7-BC43-869D78977CD1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634208-7775-47E4-B832-8B92812C1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46F54-EB20-42F7-BC43-869D78977CD1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34208-7775-47E4-B832-8B92812C1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46F54-EB20-42F7-BC43-869D78977CD1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34208-7775-47E4-B832-8B92812C1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46F54-EB20-42F7-BC43-869D78977CD1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34208-7775-47E4-B832-8B92812C1E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46F54-EB20-42F7-BC43-869D78977CD1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34208-7775-47E4-B832-8B92812C1E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46F54-EB20-42F7-BC43-869D78977CD1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34208-7775-47E4-B832-8B92812C1E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46F54-EB20-42F7-BC43-869D78977CD1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34208-7775-47E4-B832-8B92812C1E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46F54-EB20-42F7-BC43-869D78977CD1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34208-7775-47E4-B832-8B92812C1E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46F54-EB20-42F7-BC43-869D78977CD1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34208-7775-47E4-B832-8B92812C1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2846F54-EB20-42F7-BC43-869D78977CD1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34208-7775-47E4-B832-8B92812C1E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846F54-EB20-42F7-BC43-869D78977CD1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634208-7775-47E4-B832-8B92812C1E9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2846F54-EB20-42F7-BC43-869D78977CD1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634208-7775-47E4-B832-8B92812C1E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ortium.uchicago.edu/sites/default/files/publications/Noncognitive%20Report.pdf" TargetMode="External"/><Relationship Id="rId2" Type="http://schemas.openxmlformats.org/officeDocument/2006/relationships/hyperlink" Target="http://www.agi.harvard.edu/projects/TeachingandAgenc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cd.org/ASCD/pdf/siteASCD/policy/SEL_PolicyBrief_Final_11-16-15.pdf" TargetMode="External"/><Relationship Id="rId5" Type="http://schemas.openxmlformats.org/officeDocument/2006/relationships/hyperlink" Target="http://www.ytfg.org/2015/11/investing-to-improve-the-well-being-of-vulnerable-youth-and-young-adults-recommendations-for-policy-and-practice/" TargetMode="External"/><Relationship Id="rId4" Type="http://schemas.openxmlformats.org/officeDocument/2006/relationships/hyperlink" Target="http://www.wallacefoundation.org/knowledge-center/after-school/key-research/Documents/Foundations-for-Young-Adult-Success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543800" cy="34480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Notes on a Holistic Framework for Teaching, Learning, Agency, Healthy Development &amp; School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Compiled by Hal A. Lawson</a:t>
            </a:r>
          </a:p>
          <a:p>
            <a:r>
              <a:rPr lang="en-US" dirty="0" smtClean="0"/>
              <a:t>December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Hal\Desktop\618 Last Class Snips\CCSR High Sch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2816"/>
            <a:ext cx="6528815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al\Desktop\618 Last Class Snips\CSSR young adult follow high sch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94360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Deweyian</a:t>
            </a:r>
            <a:r>
              <a:rPr lang="en-US" dirty="0" smtClean="0"/>
              <a:t> Teaching &amp; Learning</a:t>
            </a:r>
            <a:endParaRPr lang="en-US" dirty="0"/>
          </a:p>
        </p:txBody>
      </p:sp>
      <p:pic>
        <p:nvPicPr>
          <p:cNvPr id="4" name="Picture 2" descr="C:\Users\Hal\Desktop\618 Last Class Snips\CSSR Learning from Experience Developmen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28294" cy="45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CSSR build foundations development cir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400800" cy="582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Bigger Picture for Vulnerable Kids</a:t>
            </a:r>
            <a:endParaRPr lang="en-US" sz="2400" dirty="0"/>
          </a:p>
        </p:txBody>
      </p:sp>
      <p:pic>
        <p:nvPicPr>
          <p:cNvPr id="4" name="Picture 2" descr="C:\Users\Hal\Desktop\618 Last Class Snips\Big enchilada well being social ecolog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29861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l\Desktop\618 Last Class Snips\Big enchilad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3058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Key Questions for Future Cogntive Develop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1858"/>
            <a:ext cx="8039862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1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Key questions social emotional develop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7342"/>
            <a:ext cx="7696200" cy="54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Key questions physical heal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05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Key questions safe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838200"/>
            <a:ext cx="84680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Ferguson et al Harvard Achievement Gap Report on Teaching for Agency and Engagement</a:t>
            </a:r>
          </a:p>
          <a:p>
            <a:r>
              <a:rPr lang="en-US" u="sng" dirty="0">
                <a:hlinkClick r:id="rId2"/>
              </a:rPr>
              <a:t>http://www.agi.harvard.edu/projects/TeachingandAgency.pdf</a:t>
            </a:r>
            <a:endParaRPr lang="en-US" dirty="0"/>
          </a:p>
          <a:p>
            <a:r>
              <a:rPr lang="en-US" dirty="0"/>
              <a:t>Roderick et al CCSR Consortium Report on </a:t>
            </a:r>
            <a:r>
              <a:rPr lang="en-US" dirty="0" smtClean="0"/>
              <a:t>non-cognitive </a:t>
            </a:r>
            <a:r>
              <a:rPr lang="en-US" dirty="0"/>
              <a:t>factors and learning/achievement</a:t>
            </a:r>
          </a:p>
          <a:p>
            <a:r>
              <a:rPr lang="en-US" u="sng" dirty="0">
                <a:hlinkClick r:id="rId3"/>
              </a:rPr>
              <a:t>https://consortium.uchicago.edu/sites/default/files/publications/Noncognitive%20Report.pdf</a:t>
            </a:r>
            <a:endParaRPr lang="en-US" dirty="0"/>
          </a:p>
          <a:p>
            <a:r>
              <a:rPr lang="en-US" dirty="0"/>
              <a:t>Foundations for Young Adult Success: A Developmental Framework CCSR</a:t>
            </a:r>
          </a:p>
          <a:p>
            <a:r>
              <a:rPr lang="en-US" u="sng" dirty="0">
                <a:hlinkClick r:id="rId4"/>
              </a:rPr>
              <a:t>http://www.wallacefoundation.org/knowledge-center/after-school/key-research/Documents/Foundations-for-Young-Adult-Success.pdf</a:t>
            </a:r>
            <a:endParaRPr lang="en-US" dirty="0"/>
          </a:p>
          <a:p>
            <a:r>
              <a:rPr lang="en-US" dirty="0"/>
              <a:t>Investing to Improve the Well Being of Vulnerable Young Adults</a:t>
            </a:r>
          </a:p>
          <a:p>
            <a:r>
              <a:rPr lang="en-US" u="sng" dirty="0">
                <a:hlinkClick r:id="rId5"/>
              </a:rPr>
              <a:t>http://www.ytfg.org/2015/11/investing-to-improve-the-well-being-of-vulnerable-youth-and-young-adults-recommendations-for-policy-and-practice/</a:t>
            </a:r>
            <a:endParaRPr lang="en-US" dirty="0"/>
          </a:p>
          <a:p>
            <a:r>
              <a:rPr lang="en-US" dirty="0"/>
              <a:t>Social and Emotional Learning Policy Brief 2015</a:t>
            </a:r>
          </a:p>
          <a:p>
            <a:r>
              <a:rPr lang="en-US" u="sng" dirty="0">
                <a:hlinkClick r:id="rId6"/>
              </a:rPr>
              <a:t>http://www.ascd.org/ASCD/pdf/siteASCD/policy/SEL_PolicyBrief_Final_11-16-15.pdf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Resources Used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key questions economic well be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Big enchilada 3 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Big enchilada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722"/>
            <a:ext cx="7620000" cy="537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5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Big enchilada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305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CCSR framework compl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8284"/>
            <a:ext cx="7543800" cy="53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Conventional Frame: SEL for Educators and Schools </a:t>
            </a:r>
            <a:endParaRPr lang="en-US" dirty="0"/>
          </a:p>
        </p:txBody>
      </p:sp>
      <p:pic>
        <p:nvPicPr>
          <p:cNvPr id="10242" name="Picture 2" descr="C:\Users\Hal\Desktop\618 Last Class Snips\5 SEL Competenci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153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Conventional Frame for SEL 2</a:t>
            </a:r>
            <a:endParaRPr lang="en-US" dirty="0"/>
          </a:p>
        </p:txBody>
      </p:sp>
      <p:pic>
        <p:nvPicPr>
          <p:cNvPr id="1026" name="Picture 2" descr="C:\Users\Hal\Desktop\618 Last Class Snips\social skills before social emotional learnin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21427" cy="36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Roderick et al Non-cognitive Factors Matter</a:t>
            </a:r>
            <a:endParaRPr lang="en-US" dirty="0"/>
          </a:p>
        </p:txBody>
      </p:sp>
      <p:pic>
        <p:nvPicPr>
          <p:cNvPr id="12290" name="Picture 2" descr="C:\Users\Hal\Desktop\618 Last Class Snips\Non cognitive overview before eac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306682"/>
            <a:ext cx="7595076" cy="509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Noncognitive test scores gra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9976"/>
            <a:ext cx="7615042" cy="47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al\Desktop\618 Last Class Snips\non cognitiv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81224"/>
            <a:ext cx="8077200" cy="4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Chicago Consortium Operational Frame for Holistic Development </a:t>
            </a:r>
            <a:endParaRPr lang="en-US" sz="2400" dirty="0"/>
          </a:p>
        </p:txBody>
      </p:sp>
      <p:pic>
        <p:nvPicPr>
          <p:cNvPr id="4" name="Picture 2" descr="C:\Users\Hal\Desktop\618 Last Class Snips\CSSR developmental circl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629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al\Desktop\618 Last Class Snips\Non cognitiv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086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non cognitiv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762000"/>
            <a:ext cx="7086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noncognitive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90086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non cognitive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3"/>
            <a:ext cx="7498080" cy="441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9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Ferguson et al: Taking It to Classrooms &amp; Teaching/Learning</a:t>
            </a:r>
            <a:endParaRPr lang="en-US" dirty="0"/>
          </a:p>
        </p:txBody>
      </p:sp>
      <p:pic>
        <p:nvPicPr>
          <p:cNvPr id="1026" name="Picture 2" descr="C:\Users\Hal\Desktop\618 Last Class Snips\7 c effective teachin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924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7 c snip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163"/>
            <a:ext cx="7239000" cy="56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teaching agency Fergu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0048"/>
            <a:ext cx="8001000" cy="520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7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Student agency Fergu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58952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Emotions Mindsets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762000"/>
            <a:ext cx="786456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Agency and success minds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8472"/>
            <a:ext cx="8474044" cy="506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l\Desktop\618 Last Class Snips\CSSR definitions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4680"/>
            <a:ext cx="8458200" cy="49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7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\Desktop\618 Last Class Snips\Agency and classroom engag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315199" cy="56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Teacher and Student Indicators</a:t>
            </a:r>
            <a:endParaRPr lang="en-US" sz="2800" dirty="0"/>
          </a:p>
        </p:txBody>
      </p:sp>
      <p:pic>
        <p:nvPicPr>
          <p:cNvPr id="2050" name="Picture 2" descr="C:\Users\Hal\Desktop\618 Last Class Snips\Agency Efficacy Teacher Studen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696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al\Desktop\618 Last Class Snips\Teaching identity success minds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0999"/>
            <a:ext cx="6632936" cy="574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al\Desktop\618 Last Class Snips\summary research learn strateg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858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6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l\Desktop\618 Last Class Snips\Agency social ecologi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4" y="381000"/>
            <a:ext cx="7010400" cy="56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OECD Innovation Pumps </a:t>
            </a:r>
            <a:endParaRPr lang="en-US" dirty="0"/>
          </a:p>
        </p:txBody>
      </p:sp>
      <p:pic>
        <p:nvPicPr>
          <p:cNvPr id="1026" name="Picture 2" descr="C:\Users\Hal\Desktop\618 Last Class Snips\Innovation Pumps OEC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321040" cy="44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l\Desktop\618 Last Class Snips\CSSR definitions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391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l\Desktop\618 Last Class Snips\CSSR developmental circl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852160" cy="59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1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An Inter-school Progression for Development</a:t>
            </a:r>
            <a:endParaRPr lang="en-US" sz="2800" dirty="0"/>
          </a:p>
        </p:txBody>
      </p:sp>
      <p:pic>
        <p:nvPicPr>
          <p:cNvPr id="4" name="Picture 2" descr="C:\Users\Hal\Desktop\618 Last Class Snips\Early childhood focus develop CCSR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960913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al\Desktop\618 Last Class Snips\Middle grades follow early childho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708847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8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al\Desktop\618 Last Class Snips\CCSR follow middle 3 devel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629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</TotalTime>
  <Words>152</Words>
  <Application>Microsoft Office PowerPoint</Application>
  <PresentationFormat>On-screen Show (4:3)</PresentationFormat>
  <Paragraphs>24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Notes on a Holistic Framework for Teaching, Learning, Agency, Healthy Development &amp; School Success</vt:lpstr>
      <vt:lpstr>Resources Used </vt:lpstr>
      <vt:lpstr>Chicago Consortium Operational Frame for Holistic Development </vt:lpstr>
      <vt:lpstr>PowerPoint Presentation</vt:lpstr>
      <vt:lpstr>PowerPoint Presentation</vt:lpstr>
      <vt:lpstr>PowerPoint Presentation</vt:lpstr>
      <vt:lpstr>An Inter-school Progression for Development</vt:lpstr>
      <vt:lpstr>PowerPoint Presentation</vt:lpstr>
      <vt:lpstr>PowerPoint Presentation</vt:lpstr>
      <vt:lpstr>PowerPoint Presentation</vt:lpstr>
      <vt:lpstr>PowerPoint Presentation</vt:lpstr>
      <vt:lpstr>Deweyian Teaching &amp; Learning</vt:lpstr>
      <vt:lpstr>PowerPoint Presentation</vt:lpstr>
      <vt:lpstr>Bigger Picture for Vulnerable Kids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Conventional Frame: SEL for Educators and Schools </vt:lpstr>
      <vt:lpstr>Conventional Frame for SEL 2</vt:lpstr>
      <vt:lpstr>Roderick et al Non-cognitive Factors Matter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Ferguson et al: Taking It to Classrooms &amp; Teaching/Learning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and Student Indicators</vt:lpstr>
      <vt:lpstr>PowerPoint Presentation</vt:lpstr>
      <vt:lpstr>PowerPoint Presentation</vt:lpstr>
      <vt:lpstr>PowerPoint Presentation</vt:lpstr>
      <vt:lpstr>OECD Innovation Pumps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on a Holistic Framework for Teaching, Learning, Healthy Development &amp; School Success</dc:title>
  <dc:creator>Hal</dc:creator>
  <cp:lastModifiedBy>ShawnPC</cp:lastModifiedBy>
  <cp:revision>73</cp:revision>
  <dcterms:created xsi:type="dcterms:W3CDTF">2015-12-08T12:42:14Z</dcterms:created>
  <dcterms:modified xsi:type="dcterms:W3CDTF">2015-12-15T17:35:22Z</dcterms:modified>
</cp:coreProperties>
</file>